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0" r:id="rId3"/>
    <p:sldId id="261" r:id="rId4"/>
    <p:sldId id="257" r:id="rId5"/>
    <p:sldId id="258" r:id="rId6"/>
    <p:sldId id="259" r:id="rId7"/>
    <p:sldId id="262" r:id="rId8"/>
    <p:sldId id="263" r:id="rId9"/>
    <p:sldId id="264" r:id="rId10"/>
    <p:sldId id="265" r:id="rId11"/>
    <p:sldId id="266" r:id="rId12"/>
    <p:sldId id="267" r:id="rId13"/>
    <p:sldId id="269" r:id="rId14"/>
    <p:sldId id="268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-1014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19140000">
            <a:off x="817112" y="1730403"/>
            <a:ext cx="5648623" cy="1204306"/>
          </a:xfrm>
        </p:spPr>
        <p:txBody>
          <a:bodyPr bIns="9144"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19140000">
            <a:off x="1212277" y="2470925"/>
            <a:ext cx="6511131" cy="329259"/>
          </a:xfrm>
        </p:spPr>
        <p:txBody>
          <a:bodyPr tIns="9144">
            <a:normAutofit/>
          </a:bodyPr>
          <a:lstStyle>
            <a:lvl1pPr marL="0" indent="0" algn="l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BFC7F7-1145-4BA8-8DFC-D851C638C8C0}" type="datetimeFigureOut">
              <a:rPr lang="ru-RU" smtClean="0"/>
              <a:t>19.03.2015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2C02E-54AA-4AD9-9978-F1B04CECDBD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BFC7F7-1145-4BA8-8DFC-D851C638C8C0}" type="datetimeFigureOut">
              <a:rPr lang="ru-RU" smtClean="0"/>
              <a:t>19.03.2015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2C02E-54AA-4AD9-9978-F1B04CECDBD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4678362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4678362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BFC7F7-1145-4BA8-8DFC-D851C638C8C0}" type="datetimeFigureOut">
              <a:rPr lang="ru-RU" smtClean="0"/>
              <a:t>19.03.2015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2C02E-54AA-4AD9-9978-F1B04CECDBD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BFC7F7-1145-4BA8-8DFC-D851C638C8C0}" type="datetimeFigureOut">
              <a:rPr lang="ru-RU" smtClean="0"/>
              <a:t>19.03.2015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2C02E-54AA-4AD9-9978-F1B04CECDBD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819399" y="1726737"/>
            <a:ext cx="5650992" cy="1207509"/>
          </a:xfrm>
        </p:spPr>
        <p:txBody>
          <a:bodyPr bIns="9144" anchor="b"/>
          <a:lstStyle>
            <a:lvl1pPr algn="l">
              <a:defRPr kumimoji="0" lang="en-US" sz="32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19140000">
            <a:off x="1216152" y="2468304"/>
            <a:ext cx="6510528" cy="329184"/>
          </a:xfrm>
        </p:spPr>
        <p:txBody>
          <a:bodyPr anchor="t">
            <a:normAutofit/>
          </a:bodyPr>
          <a:lstStyle>
            <a:lvl1pPr marL="0" indent="0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BFC7F7-1145-4BA8-8DFC-D851C638C8C0}" type="datetimeFigureOut">
              <a:rPr lang="ru-RU" smtClean="0"/>
              <a:t>19.03.2015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2C02E-54AA-4AD9-9978-F1B04CECDBD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016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BFC7F7-1145-4BA8-8DFC-D851C638C8C0}" type="datetimeFigureOut">
              <a:rPr lang="ru-RU" smtClean="0"/>
              <a:t>19.03.2015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2C02E-54AA-4AD9-9978-F1B04CECDBD1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9150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0016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0016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BFC7F7-1145-4BA8-8DFC-D851C638C8C0}" type="datetimeFigureOut">
              <a:rPr lang="ru-RU" smtClean="0"/>
              <a:t>19.03.2015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2C02E-54AA-4AD9-9978-F1B04CECDBD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BFC7F7-1145-4BA8-8DFC-D851C638C8C0}" type="datetimeFigureOut">
              <a:rPr lang="ru-RU" smtClean="0"/>
              <a:t>19.03.2015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2C02E-54AA-4AD9-9978-F1B04CECDBD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BFC7F7-1145-4BA8-8DFC-D851C638C8C0}" type="datetimeFigureOut">
              <a:rPr lang="ru-RU" smtClean="0"/>
              <a:t>19.03.2015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2C02E-54AA-4AD9-9978-F1B04CECDBD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ight Triangle 1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ight Triangle 17"/>
          <p:cNvSpPr/>
          <p:nvPr/>
        </p:nvSpPr>
        <p:spPr>
          <a:xfrm rot="5400000">
            <a:off x="433389" y="-433387"/>
            <a:ext cx="6858000" cy="7724778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784930" y="1576103"/>
            <a:ext cx="5212080" cy="1089427"/>
          </a:xfrm>
        </p:spPr>
        <p:txBody>
          <a:bodyPr bIns="0" anchor="b"/>
          <a:lstStyle>
            <a:lvl1pPr algn="l">
              <a:defRPr kumimoji="0" lang="en-US" sz="2800" b="0" i="0" u="none" strike="noStrike" kern="1200" cap="all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9552" y="2618912"/>
            <a:ext cx="3807779" cy="33246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297954" y="2253385"/>
            <a:ext cx="5794760" cy="623314"/>
          </a:xfrm>
        </p:spPr>
        <p:txBody>
          <a:bodyPr>
            <a:normAutofit/>
          </a:bodyPr>
          <a:lstStyle>
            <a:lvl1pPr marL="0" indent="0">
              <a:buNone/>
              <a:defRPr lang="en-US" sz="1400" b="1" kern="1200" dirty="0" smtClean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BFC7F7-1145-4BA8-8DFC-D851C638C8C0}" type="datetimeFigureOut">
              <a:rPr lang="ru-RU" smtClean="0"/>
              <a:t>19.03.2015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2"/>
            </a:solidFill>
          </a:ln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EF2C02E-54AA-4AD9-9978-F1B04CECDBD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/>
          <p:cNvSpPr>
            <a:spLocks noGrp="1"/>
          </p:cNvSpPr>
          <p:nvPr>
            <p:ph type="pic" sz="quarter" idx="14"/>
          </p:nvPr>
        </p:nvSpPr>
        <p:spPr>
          <a:xfrm>
            <a:off x="2028825" y="0"/>
            <a:ext cx="7115175" cy="6858000"/>
          </a:xfrm>
          <a:custGeom>
            <a:avLst/>
            <a:gdLst>
              <a:gd name="connsiteX0" fmla="*/ 0 w 7104888"/>
              <a:gd name="connsiteY0" fmla="*/ 0 h 6858000"/>
              <a:gd name="connsiteX1" fmla="*/ 7104888 w 7104888"/>
              <a:gd name="connsiteY1" fmla="*/ 0 h 6858000"/>
              <a:gd name="connsiteX2" fmla="*/ 7104888 w 7104888"/>
              <a:gd name="connsiteY2" fmla="*/ 6858000 h 6858000"/>
              <a:gd name="connsiteX3" fmla="*/ 0 w 7104888"/>
              <a:gd name="connsiteY3" fmla="*/ 6858000 h 6858000"/>
              <a:gd name="connsiteX4" fmla="*/ 0 w 7104888"/>
              <a:gd name="connsiteY4" fmla="*/ 0 h 6858000"/>
              <a:gd name="connsiteX0" fmla="*/ 0 w 7104888"/>
              <a:gd name="connsiteY0" fmla="*/ 0 h 6858000"/>
              <a:gd name="connsiteX1" fmla="*/ 5695188 w 7104888"/>
              <a:gd name="connsiteY1" fmla="*/ 0 h 6858000"/>
              <a:gd name="connsiteX2" fmla="*/ 7104888 w 7104888"/>
              <a:gd name="connsiteY2" fmla="*/ 0 h 6858000"/>
              <a:gd name="connsiteX3" fmla="*/ 7104888 w 7104888"/>
              <a:gd name="connsiteY3" fmla="*/ 6858000 h 6858000"/>
              <a:gd name="connsiteX4" fmla="*/ 0 w 7104888"/>
              <a:gd name="connsiteY4" fmla="*/ 6858000 h 6858000"/>
              <a:gd name="connsiteX5" fmla="*/ 0 w 7104888"/>
              <a:gd name="connsiteY5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0287 w 7115175"/>
              <a:gd name="connsiteY4" fmla="*/ 6858000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10287 w 7115175"/>
              <a:gd name="connsiteY5" fmla="*/ 6858000 h 6858000"/>
              <a:gd name="connsiteX6" fmla="*/ 0 w 7115175"/>
              <a:gd name="connsiteY6" fmla="*/ 5048250 h 6858000"/>
              <a:gd name="connsiteX7" fmla="*/ 10287 w 7115175"/>
              <a:gd name="connsiteY7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0 w 7115175"/>
              <a:gd name="connsiteY0" fmla="*/ 504825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115175" h="6858000">
                <a:moveTo>
                  <a:pt x="0" y="5048250"/>
                </a:moveTo>
                <a:lnTo>
                  <a:pt x="5705475" y="0"/>
                </a:lnTo>
                <a:lnTo>
                  <a:pt x="7115175" y="0"/>
                </a:lnTo>
                <a:lnTo>
                  <a:pt x="7115175" y="6858000"/>
                </a:lnTo>
                <a:lnTo>
                  <a:pt x="1533526" y="6848475"/>
                </a:lnTo>
                <a:lnTo>
                  <a:pt x="0" y="50482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</p:spPr>
        <p:txBody>
          <a:bodyPr rIns="182880" anchor="ctr"/>
          <a:lstStyle>
            <a:lvl1pPr algn="r">
              <a:defRPr/>
            </a:lvl1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9" name="Right Triangle 8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0" y="5048250"/>
            <a:ext cx="3571875" cy="1809750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1809750 h 1809750"/>
              <a:gd name="connsiteX1" fmla="*/ 1895475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  <a:gd name="connsiteX0" fmla="*/ 0 w 3571875"/>
              <a:gd name="connsiteY0" fmla="*/ 1809750 h 1809750"/>
              <a:gd name="connsiteX1" fmla="*/ 2038350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71875" h="1809750">
                <a:moveTo>
                  <a:pt x="0" y="1809750"/>
                </a:moveTo>
                <a:lnTo>
                  <a:pt x="2038350" y="0"/>
                </a:lnTo>
                <a:lnTo>
                  <a:pt x="3571875" y="1809750"/>
                </a:lnTo>
                <a:lnTo>
                  <a:pt x="0" y="18097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671197" y="1717501"/>
            <a:ext cx="5486400" cy="867444"/>
          </a:xfrm>
        </p:spPr>
        <p:txBody>
          <a:bodyPr anchor="b"/>
          <a:lstStyle>
            <a:lvl1pPr algn="l">
              <a:defRPr sz="2800" b="0">
                <a:latin typeface="+mj-lt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143479" y="2180529"/>
            <a:ext cx="6096545" cy="740664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BFC7F7-1145-4BA8-8DFC-D851C638C8C0}" type="datetimeFigureOut">
              <a:rPr lang="ru-RU" smtClean="0"/>
              <a:t>19.03.2015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2C02E-54AA-4AD9-9978-F1B04CECDBD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2382" y="5050633"/>
            <a:ext cx="3574257" cy="1807368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883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050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812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76450 w 3571875"/>
              <a:gd name="connsiteY2" fmla="*/ 22740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245519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38350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2433637 h 2433637"/>
              <a:gd name="connsiteX1" fmla="*/ 257175 w 3571875"/>
              <a:gd name="connsiteY1" fmla="*/ 0 h 2433637"/>
              <a:gd name="connsiteX2" fmla="*/ 2038350 w 3571875"/>
              <a:gd name="connsiteY2" fmla="*/ 628650 h 2433637"/>
              <a:gd name="connsiteX3" fmla="*/ 3571875 w 3571875"/>
              <a:gd name="connsiteY3" fmla="*/ 2433637 h 2433637"/>
              <a:gd name="connsiteX4" fmla="*/ 0 w 3571875"/>
              <a:gd name="connsiteY4" fmla="*/ 2433637 h 2433637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24051 w 3574257"/>
              <a:gd name="connsiteY2" fmla="*/ 3071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40682 w 3574257"/>
              <a:gd name="connsiteY2" fmla="*/ 450057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57351 w 3574257"/>
              <a:gd name="connsiteY2" fmla="*/ 2309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774032 w 3574257"/>
              <a:gd name="connsiteY2" fmla="*/ 161925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69294 w 3574257"/>
              <a:gd name="connsiteY2" fmla="*/ 2143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819275 w 3574257"/>
              <a:gd name="connsiteY2" fmla="*/ 200026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5494 w 3574257"/>
              <a:gd name="connsiteY2" fmla="*/ 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74257" h="1807368">
                <a:moveTo>
                  <a:pt x="2382" y="1807368"/>
                </a:moveTo>
                <a:lnTo>
                  <a:pt x="0" y="0"/>
                </a:lnTo>
                <a:lnTo>
                  <a:pt x="2045494" y="1"/>
                </a:lnTo>
                <a:lnTo>
                  <a:pt x="3574257" y="1807368"/>
                </a:lnTo>
                <a:lnTo>
                  <a:pt x="2382" y="180736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5051292"/>
            <a:ext cx="9146380" cy="1806709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  <a:gd name="connsiteX0" fmla="*/ 0 w 3352800"/>
              <a:gd name="connsiteY0" fmla="*/ 2002631 h 2002631"/>
              <a:gd name="connsiteX1" fmla="*/ 754045 w 3352800"/>
              <a:gd name="connsiteY1" fmla="*/ 146832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26618 h 526618"/>
              <a:gd name="connsiteX1" fmla="*/ 980611 w 3352800"/>
              <a:gd name="connsiteY1" fmla="*/ 9368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6888 h 526888"/>
              <a:gd name="connsiteX1" fmla="*/ 744735 w 3352800"/>
              <a:gd name="connsiteY1" fmla="*/ 0 h 526888"/>
              <a:gd name="connsiteX2" fmla="*/ 3352800 w 3352800"/>
              <a:gd name="connsiteY2" fmla="*/ 270 h 526888"/>
              <a:gd name="connsiteX3" fmla="*/ 3352800 w 3352800"/>
              <a:gd name="connsiteY3" fmla="*/ 526888 h 526888"/>
              <a:gd name="connsiteX4" fmla="*/ 0 w 3352800"/>
              <a:gd name="connsiteY4" fmla="*/ 526888 h 526888"/>
              <a:gd name="connsiteX0" fmla="*/ 0 w 3352800"/>
              <a:gd name="connsiteY0" fmla="*/ 526618 h 526618"/>
              <a:gd name="connsiteX1" fmla="*/ 811948 w 3352800"/>
              <a:gd name="connsiteY1" fmla="*/ 6092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966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241069 w 3352800"/>
              <a:gd name="connsiteY2" fmla="*/ 94144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313 h 527313"/>
              <a:gd name="connsiteX1" fmla="*/ 900984 w 3352800"/>
              <a:gd name="connsiteY1" fmla="*/ 97774 h 527313"/>
              <a:gd name="connsiteX2" fmla="*/ 3352800 w 3352800"/>
              <a:gd name="connsiteY2" fmla="*/ 0 h 527313"/>
              <a:gd name="connsiteX3" fmla="*/ 3352800 w 3352800"/>
              <a:gd name="connsiteY3" fmla="*/ 527313 h 527313"/>
              <a:gd name="connsiteX4" fmla="*/ 0 w 3352800"/>
              <a:gd name="connsiteY4" fmla="*/ 527313 h 527313"/>
              <a:gd name="connsiteX0" fmla="*/ 0 w 3352800"/>
              <a:gd name="connsiteY0" fmla="*/ 527584 h 527584"/>
              <a:gd name="connsiteX1" fmla="*/ 748227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527584">
                <a:moveTo>
                  <a:pt x="0" y="527584"/>
                </a:moveTo>
                <a:lnTo>
                  <a:pt x="748227" y="0"/>
                </a:lnTo>
                <a:lnTo>
                  <a:pt x="3352800" y="271"/>
                </a:lnTo>
                <a:lnTo>
                  <a:pt x="3352800" y="527584"/>
                </a:lnTo>
                <a:lnTo>
                  <a:pt x="0" y="527584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940" cy="5486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100628"/>
            <a:ext cx="7520940" cy="35798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9140000">
            <a:off x="201168" y="5870448"/>
            <a:ext cx="2176272" cy="2011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FBBFC7F7-1145-4BA8-8DFC-D851C638C8C0}" type="datetimeFigureOut">
              <a:rPr lang="ru-RU" smtClean="0"/>
              <a:t>19.03.2015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17514" y="6285122"/>
            <a:ext cx="47244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spc="200" baseline="0"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01038" y="6170822"/>
            <a:ext cx="502920" cy="502920"/>
          </a:xfrm>
          <a:prstGeom prst="ellipse">
            <a:avLst/>
          </a:prstGeom>
          <a:ln w="19050">
            <a:solidFill>
              <a:srgbClr val="FFFFFF"/>
            </a:solidFill>
          </a:ln>
        </p:spPr>
        <p:txBody>
          <a:bodyPr vert="horz" lIns="9144" tIns="9144" rIns="9144" bIns="9144" rtlCol="0" anchor="ctr">
            <a:normAutofit/>
          </a:bodyPr>
          <a:lstStyle>
            <a:lvl1pPr algn="ctr">
              <a:defRPr sz="1650">
                <a:solidFill>
                  <a:srgbClr val="FFFFFF"/>
                </a:solidFill>
              </a:defRPr>
            </a:lvl1pPr>
          </a:lstStyle>
          <a:p>
            <a:fld id="{7EF2C02E-54AA-4AD9-9978-F1B04CECDBD1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xStyles>
    <p:titleStyle>
      <a:lvl1pPr algn="l" defTabSz="914400" rtl="0" eaLnBrk="1" latinLnBrk="0" hangingPunct="1">
        <a:spcBef>
          <a:spcPct val="0"/>
        </a:spcBef>
        <a:buNone/>
        <a:defRPr sz="28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800"/>
        </a:spcBef>
        <a:buFont typeface="Arial" pitchFamily="34" charset="0"/>
        <a:buNone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1737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023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6309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8595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3533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5819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792224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psiac.ru/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07505" y="260649"/>
            <a:ext cx="6696743" cy="1944215"/>
          </a:xfrm>
        </p:spPr>
        <p:txBody>
          <a:bodyPr/>
          <a:lstStyle/>
          <a:p>
            <a:pPr algn="ctr"/>
            <a:r>
              <a:rPr lang="ru-RU" sz="6000" dirty="0" smtClean="0">
                <a:solidFill>
                  <a:srgbClr val="00B0F0"/>
                </a:solidFill>
              </a:rPr>
              <a:t>БИБЛИОТЕЧНЫЙ ПРОЕКТ</a:t>
            </a:r>
            <a:endParaRPr lang="ru-RU" sz="6000" dirty="0">
              <a:solidFill>
                <a:srgbClr val="00B0F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 rot="19140000">
            <a:off x="1329088" y="2417927"/>
            <a:ext cx="6511131" cy="704003"/>
          </a:xfrm>
        </p:spPr>
        <p:txBody>
          <a:bodyPr>
            <a:normAutofit/>
          </a:bodyPr>
          <a:lstStyle/>
          <a:p>
            <a:r>
              <a:rPr lang="ru-RU" sz="1600" b="1" i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Основные правила написания</a:t>
            </a:r>
            <a:endParaRPr lang="ru-RU" sz="1600" b="1" i="1" dirty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108766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0"/>
            <a:ext cx="9036496" cy="548680"/>
          </a:xfrm>
        </p:spPr>
        <p:txBody>
          <a:bodyPr/>
          <a:lstStyle/>
          <a:p>
            <a:pPr algn="ctr"/>
            <a:r>
              <a:rPr lang="ru-RU" sz="32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Основные тематические группы</a:t>
            </a: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620688"/>
            <a:ext cx="8856984" cy="4464496"/>
          </a:xfrm>
        </p:spPr>
        <p:txBody>
          <a:bodyPr>
            <a:noAutofit/>
          </a:bodyPr>
          <a:lstStyle/>
          <a:p>
            <a:pPr marL="0" lvl="0" indent="0" fontAlgn="base">
              <a:spcBef>
                <a:spcPts val="600"/>
              </a:spcBef>
              <a:spcAft>
                <a:spcPct val="0"/>
              </a:spcAft>
              <a:buClr>
                <a:srgbClr val="B13F9A"/>
              </a:buClr>
              <a:buSzPct val="73000"/>
            </a:pPr>
            <a:r>
              <a:rPr lang="ru-RU" altLang="ru-RU" sz="26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6. </a:t>
            </a:r>
            <a:r>
              <a:rPr lang="ru-RU" altLang="ru-RU" sz="2600" b="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Внедрение в библиотечную практику </a:t>
            </a:r>
            <a:r>
              <a:rPr lang="ru-RU" altLang="ru-RU" sz="2600" i="1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компьютерных </a:t>
            </a:r>
            <a:r>
              <a:rPr lang="ru-RU" altLang="ru-RU" sz="2600" i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технологий.</a:t>
            </a:r>
          </a:p>
          <a:p>
            <a:pPr marL="0" lvl="0" indent="0" fontAlgn="base">
              <a:spcBef>
                <a:spcPts val="600"/>
              </a:spcBef>
              <a:spcAft>
                <a:spcPct val="0"/>
              </a:spcAft>
              <a:buClr>
                <a:srgbClr val="B13F9A"/>
              </a:buClr>
              <a:buSzPct val="73000"/>
            </a:pPr>
            <a:r>
              <a:rPr lang="ru-RU" altLang="ru-RU" sz="26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7</a:t>
            </a:r>
            <a:r>
              <a:rPr lang="ru-RU" altLang="ru-RU" sz="26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altLang="ru-RU" sz="2600" b="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Формирование современной </a:t>
            </a:r>
            <a:r>
              <a:rPr lang="ru-RU" altLang="ru-RU" sz="2600" i="1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материально-технической базы </a:t>
            </a:r>
            <a:r>
              <a:rPr lang="ru-RU" altLang="ru-RU" sz="2600" i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библиотек</a:t>
            </a:r>
            <a:r>
              <a:rPr lang="ru-RU" altLang="ru-RU" sz="2600" b="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altLang="ru-RU" sz="2600" b="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lvl="0" indent="0" fontAlgn="base">
              <a:spcBef>
                <a:spcPts val="600"/>
              </a:spcBef>
              <a:spcAft>
                <a:spcPct val="0"/>
              </a:spcAft>
              <a:buClr>
                <a:srgbClr val="B13F9A"/>
              </a:buClr>
              <a:buSzPct val="73000"/>
            </a:pPr>
            <a:r>
              <a:rPr lang="ru-RU" altLang="ru-RU" sz="2600" b="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8.Разработка </a:t>
            </a:r>
            <a:r>
              <a:rPr lang="ru-RU" altLang="ru-RU" sz="2600" b="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современного и эффективного </a:t>
            </a:r>
            <a:r>
              <a:rPr lang="ru-RU" altLang="ru-RU" sz="2600" i="1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библиотечного пространства</a:t>
            </a:r>
            <a:r>
              <a:rPr lang="ru-RU" altLang="ru-RU" sz="2600" b="0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2600" b="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непосредственно в помещении и за его </a:t>
            </a:r>
            <a:r>
              <a:rPr lang="ru-RU" altLang="ru-RU" sz="2600" b="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пределами.</a:t>
            </a:r>
          </a:p>
          <a:p>
            <a:pPr marL="0" lvl="0" indent="0" fontAlgn="base">
              <a:spcBef>
                <a:spcPts val="600"/>
              </a:spcBef>
              <a:spcAft>
                <a:spcPct val="0"/>
              </a:spcAft>
              <a:buClr>
                <a:srgbClr val="B13F9A"/>
              </a:buClr>
              <a:buSzPct val="73000"/>
            </a:pPr>
            <a:r>
              <a:rPr lang="ru-RU" altLang="ru-RU" sz="26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9</a:t>
            </a:r>
            <a:r>
              <a:rPr lang="ru-RU" altLang="ru-RU" sz="26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altLang="ru-RU" sz="2600" i="1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Профессиональное библиотечное общение</a:t>
            </a:r>
            <a:r>
              <a:rPr lang="ru-RU" altLang="ru-RU" sz="2600" b="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, обеспечение преемственности кадров, формирование и развитие молодежного резерва.</a:t>
            </a:r>
          </a:p>
        </p:txBody>
      </p:sp>
    </p:spTree>
    <p:extLst>
      <p:ext uri="{BB962C8B-B14F-4D97-AF65-F5344CB8AC3E}">
        <p14:creationId xmlns:p14="http://schemas.microsoft.com/office/powerpoint/2010/main" val="16301670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0"/>
            <a:ext cx="8928992" cy="548680"/>
          </a:xfrm>
        </p:spPr>
        <p:txBody>
          <a:bodyPr/>
          <a:lstStyle/>
          <a:p>
            <a:pPr algn="ctr"/>
            <a:r>
              <a:rPr lang="ru-RU" sz="3200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Алгоритм разработки проекта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476672"/>
            <a:ext cx="8928992" cy="4608512"/>
          </a:xfrm>
        </p:spPr>
        <p:txBody>
          <a:bodyPr>
            <a:noAutofit/>
          </a:bodyPr>
          <a:lstStyle/>
          <a:p>
            <a:pPr marL="457200" indent="-457200">
              <a:buAutoNum type="arabicPeriod"/>
            </a:pPr>
            <a:r>
              <a:rPr lang="ru-RU" sz="1800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Формирование </a:t>
            </a:r>
            <a:r>
              <a:rPr lang="ru-RU" sz="1800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замысла (идеи)</a:t>
            </a:r>
            <a:br>
              <a:rPr lang="ru-RU" sz="1800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800" dirty="0"/>
              <a:t>      </a:t>
            </a:r>
            <a:r>
              <a:rPr lang="ru-RU" sz="1800" b="0" dirty="0">
                <a:latin typeface="Times New Roman" pitchFamily="18" charset="0"/>
                <a:cs typeface="Times New Roman" pitchFamily="18" charset="0"/>
              </a:rPr>
              <a:t>1.1. Разработка замысла (идеи)</a:t>
            </a:r>
            <a:br>
              <a:rPr lang="ru-RU" sz="1800" b="0" dirty="0">
                <a:latin typeface="Times New Roman" pitchFamily="18" charset="0"/>
                <a:cs typeface="Times New Roman" pitchFamily="18" charset="0"/>
              </a:rPr>
            </a:br>
            <a:r>
              <a:rPr lang="ru-RU" sz="1800" b="0" dirty="0">
                <a:latin typeface="Times New Roman" pitchFamily="18" charset="0"/>
                <a:cs typeface="Times New Roman" pitchFamily="18" charset="0"/>
              </a:rPr>
              <a:t>      1.2. Осуществление самоанализа</a:t>
            </a:r>
            <a:br>
              <a:rPr lang="ru-RU" sz="1800" b="0" dirty="0">
                <a:latin typeface="Times New Roman" pitchFamily="18" charset="0"/>
                <a:cs typeface="Times New Roman" pitchFamily="18" charset="0"/>
              </a:rPr>
            </a:br>
            <a:r>
              <a:rPr lang="ru-RU" sz="1800" b="0" dirty="0">
                <a:latin typeface="Times New Roman" pitchFamily="18" charset="0"/>
                <a:cs typeface="Times New Roman" pitchFamily="18" charset="0"/>
              </a:rPr>
              <a:t>      1.3. Формулировка названия </a:t>
            </a:r>
            <a:r>
              <a:rPr lang="ru-RU" sz="1800" b="0" dirty="0" smtClean="0">
                <a:latin typeface="Times New Roman" pitchFamily="18" charset="0"/>
                <a:cs typeface="Times New Roman" pitchFamily="18" charset="0"/>
              </a:rPr>
              <a:t>проекта</a:t>
            </a:r>
          </a:p>
          <a:p>
            <a:pPr>
              <a:buAutoNum type="arabicPeriod"/>
            </a:pPr>
            <a:r>
              <a:rPr lang="ru-RU" sz="1800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Разработка концепции проекта</a:t>
            </a:r>
            <a:br>
              <a:rPr lang="ru-RU" sz="1800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800" dirty="0"/>
              <a:t>      </a:t>
            </a:r>
            <a:r>
              <a:rPr lang="ru-RU" sz="1800" b="0" dirty="0">
                <a:latin typeface="Times New Roman" pitchFamily="18" charset="0"/>
                <a:cs typeface="Times New Roman" pitchFamily="18" charset="0"/>
              </a:rPr>
              <a:t>2.1. Актуальность проекта</a:t>
            </a:r>
            <a:br>
              <a:rPr lang="ru-RU" sz="1800" b="0" dirty="0">
                <a:latin typeface="Times New Roman" pitchFamily="18" charset="0"/>
                <a:cs typeface="Times New Roman" pitchFamily="18" charset="0"/>
              </a:rPr>
            </a:br>
            <a:r>
              <a:rPr lang="ru-RU" sz="1800" b="0" dirty="0">
                <a:latin typeface="Times New Roman" pitchFamily="18" charset="0"/>
                <a:cs typeface="Times New Roman" pitchFamily="18" charset="0"/>
              </a:rPr>
              <a:t>      2.2. Целевая аудитория</a:t>
            </a:r>
            <a:br>
              <a:rPr lang="ru-RU" sz="1800" b="0" dirty="0">
                <a:latin typeface="Times New Roman" pitchFamily="18" charset="0"/>
                <a:cs typeface="Times New Roman" pitchFamily="18" charset="0"/>
              </a:rPr>
            </a:br>
            <a:r>
              <a:rPr lang="ru-RU" sz="1800" b="0" dirty="0">
                <a:latin typeface="Times New Roman" pitchFamily="18" charset="0"/>
                <a:cs typeface="Times New Roman" pitchFamily="18" charset="0"/>
              </a:rPr>
              <a:t>      2.3. Цель и задачи проекта</a:t>
            </a:r>
            <a:br>
              <a:rPr lang="ru-RU" sz="1800" b="0" dirty="0">
                <a:latin typeface="Times New Roman" pitchFamily="18" charset="0"/>
                <a:cs typeface="Times New Roman" pitchFamily="18" charset="0"/>
              </a:rPr>
            </a:br>
            <a:r>
              <a:rPr lang="ru-RU" sz="1800" b="0" dirty="0">
                <a:latin typeface="Times New Roman" pitchFamily="18" charset="0"/>
                <a:cs typeface="Times New Roman" pitchFamily="18" charset="0"/>
              </a:rPr>
              <a:t>      2.4. Содержание предполагаемой деятельности</a:t>
            </a:r>
            <a:br>
              <a:rPr lang="ru-RU" sz="1800" b="0" dirty="0">
                <a:latin typeface="Times New Roman" pitchFamily="18" charset="0"/>
                <a:cs typeface="Times New Roman" pitchFamily="18" charset="0"/>
              </a:rPr>
            </a:br>
            <a:r>
              <a:rPr lang="ru-RU" sz="1800" b="0" dirty="0">
                <a:latin typeface="Times New Roman" pitchFamily="18" charset="0"/>
                <a:cs typeface="Times New Roman" pitchFamily="18" charset="0"/>
              </a:rPr>
              <a:t>      2.5. Ожидаемые </a:t>
            </a:r>
            <a:r>
              <a:rPr lang="ru-RU" sz="1800" b="0" dirty="0" smtClean="0">
                <a:latin typeface="Times New Roman" pitchFamily="18" charset="0"/>
                <a:cs typeface="Times New Roman" pitchFamily="18" charset="0"/>
              </a:rPr>
              <a:t>последствия</a:t>
            </a:r>
          </a:p>
          <a:p>
            <a:pPr>
              <a:buAutoNum type="arabicPeriod"/>
            </a:pPr>
            <a:r>
              <a:rPr lang="ru-RU" sz="1800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Планирование </a:t>
            </a:r>
            <a:r>
              <a:rPr lang="ru-RU" sz="1800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проекта</a:t>
            </a:r>
            <a:br>
              <a:rPr lang="ru-RU" sz="1800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800" dirty="0"/>
              <a:t>      </a:t>
            </a:r>
            <a:r>
              <a:rPr lang="ru-RU" sz="1800" b="0" dirty="0">
                <a:latin typeface="Times New Roman" pitchFamily="18" charset="0"/>
                <a:cs typeface="Times New Roman" pitchFamily="18" charset="0"/>
              </a:rPr>
              <a:t>3.1. Составление плана проекта</a:t>
            </a:r>
            <a:br>
              <a:rPr lang="ru-RU" sz="1800" b="0" dirty="0">
                <a:latin typeface="Times New Roman" pitchFamily="18" charset="0"/>
                <a:cs typeface="Times New Roman" pitchFamily="18" charset="0"/>
              </a:rPr>
            </a:br>
            <a:r>
              <a:rPr lang="ru-RU" sz="1800" b="0" dirty="0">
                <a:latin typeface="Times New Roman" pitchFamily="18" charset="0"/>
                <a:cs typeface="Times New Roman" pitchFamily="18" charset="0"/>
              </a:rPr>
              <a:t>      3.2. Составление бюджета</a:t>
            </a:r>
            <a:br>
              <a:rPr lang="ru-RU" sz="1800" b="0" dirty="0">
                <a:latin typeface="Times New Roman" pitchFamily="18" charset="0"/>
                <a:cs typeface="Times New Roman" pitchFamily="18" charset="0"/>
              </a:rPr>
            </a:br>
            <a:r>
              <a:rPr lang="ru-RU" sz="1800" b="0" dirty="0">
                <a:latin typeface="Times New Roman" pitchFamily="18" charset="0"/>
                <a:cs typeface="Times New Roman" pitchFamily="18" charset="0"/>
              </a:rPr>
              <a:t>      3.3. Подготовка проектной </a:t>
            </a:r>
            <a:r>
              <a:rPr lang="ru-RU" sz="1800" b="0" dirty="0" smtClean="0">
                <a:latin typeface="Times New Roman" pitchFamily="18" charset="0"/>
                <a:cs typeface="Times New Roman" pitchFamily="18" charset="0"/>
              </a:rPr>
              <a:t>документации</a:t>
            </a:r>
          </a:p>
          <a:p>
            <a:pPr marL="0" indent="0"/>
            <a:r>
              <a:rPr lang="ru-RU" sz="1800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r>
              <a:rPr lang="ru-RU" sz="1800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. Реализация проекта</a:t>
            </a:r>
          </a:p>
        </p:txBody>
      </p:sp>
    </p:spTree>
    <p:extLst>
      <p:ext uri="{BB962C8B-B14F-4D97-AF65-F5344CB8AC3E}">
        <p14:creationId xmlns:p14="http://schemas.microsoft.com/office/powerpoint/2010/main" val="34915584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116632"/>
            <a:ext cx="8928992" cy="504056"/>
          </a:xfrm>
        </p:spPr>
        <p:txBody>
          <a:bodyPr/>
          <a:lstStyle/>
          <a:p>
            <a:pPr algn="ctr"/>
            <a:r>
              <a:rPr lang="ru-RU" sz="32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Типичные ошибки</a:t>
            </a:r>
            <a:endParaRPr lang="ru-RU" sz="3200" b="1" dirty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548680"/>
            <a:ext cx="8928992" cy="4464496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v"/>
            </a:pPr>
            <a:r>
              <a:rPr lang="ru-RU" sz="2600" b="0" dirty="0" smtClean="0">
                <a:latin typeface="Times New Roman" pitchFamily="18" charset="0"/>
                <a:cs typeface="Times New Roman" pitchFamily="18" charset="0"/>
              </a:rPr>
              <a:t>Название проекта не соответствует его сути.</a:t>
            </a:r>
          </a:p>
          <a:p>
            <a:pPr>
              <a:buFont typeface="Wingdings" pitchFamily="2" charset="2"/>
              <a:buChar char="v"/>
            </a:pPr>
            <a:r>
              <a:rPr lang="ru-RU" sz="2600" b="0" dirty="0" smtClean="0">
                <a:latin typeface="Times New Roman" pitchFamily="18" charset="0"/>
                <a:cs typeface="Times New Roman" pitchFamily="18" charset="0"/>
              </a:rPr>
              <a:t>Отсутствие конкретики в определении целевой аудитории (возраст, направленность).</a:t>
            </a:r>
          </a:p>
          <a:p>
            <a:pPr>
              <a:buFont typeface="Wingdings" pitchFamily="2" charset="2"/>
              <a:buChar char="v"/>
            </a:pPr>
            <a:r>
              <a:rPr lang="ru-RU" sz="2600" b="0" dirty="0" smtClean="0">
                <a:latin typeface="Times New Roman" pitchFamily="18" charset="0"/>
                <a:cs typeface="Times New Roman" pitchFamily="18" charset="0"/>
              </a:rPr>
              <a:t>При формулировке целей и задач берется широкий круг содержательных аспектов.</a:t>
            </a:r>
          </a:p>
          <a:p>
            <a:pPr>
              <a:buFont typeface="Wingdings" pitchFamily="2" charset="2"/>
              <a:buChar char="v"/>
            </a:pPr>
            <a:r>
              <a:rPr lang="ru-RU" sz="2600" b="0" dirty="0">
                <a:latin typeface="Times New Roman" pitchFamily="18" charset="0"/>
                <a:cs typeface="Times New Roman" pitchFamily="18" charset="0"/>
              </a:rPr>
              <a:t>Отсутствие конкретики </a:t>
            </a:r>
            <a:r>
              <a:rPr lang="ru-RU" sz="2600" b="0" dirty="0" smtClean="0">
                <a:latin typeface="Times New Roman" pitchFamily="18" charset="0"/>
                <a:cs typeface="Times New Roman" pitchFamily="18" charset="0"/>
              </a:rPr>
              <a:t>в определении цели и задачи.</a:t>
            </a:r>
          </a:p>
          <a:p>
            <a:pPr>
              <a:buFont typeface="Wingdings" pitchFamily="2" charset="2"/>
              <a:buChar char="v"/>
            </a:pPr>
            <a:r>
              <a:rPr lang="ru-RU" sz="2600" b="0" dirty="0" smtClean="0">
                <a:latin typeface="Times New Roman" pitchFamily="18" charset="0"/>
                <a:cs typeface="Times New Roman" pitchFamily="18" charset="0"/>
              </a:rPr>
              <a:t>Несоответствие цели и планируемых действий.</a:t>
            </a:r>
          </a:p>
          <a:p>
            <a:pPr>
              <a:buFont typeface="Wingdings" pitchFamily="2" charset="2"/>
              <a:buChar char="v"/>
            </a:pPr>
            <a:r>
              <a:rPr lang="ru-RU" sz="2600" b="0" dirty="0" smtClean="0">
                <a:latin typeface="Times New Roman" pitchFamily="18" charset="0"/>
                <a:cs typeface="Times New Roman" pitchFamily="18" charset="0"/>
              </a:rPr>
              <a:t>Некорректность формулировки ожидаемых результатов.</a:t>
            </a:r>
          </a:p>
          <a:p>
            <a:pPr>
              <a:buFont typeface="Wingdings" pitchFamily="2" charset="2"/>
              <a:buChar char="v"/>
            </a:pPr>
            <a:r>
              <a:rPr lang="ru-RU" sz="2600" b="0" dirty="0" smtClean="0">
                <a:latin typeface="Times New Roman" pitchFamily="18" charset="0"/>
                <a:cs typeface="Times New Roman" pitchFamily="18" charset="0"/>
              </a:rPr>
              <a:t>Отсутствие измеримых показателей выполнения.</a:t>
            </a:r>
            <a:endParaRPr lang="ru-RU" sz="2600" b="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754606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274320" lvl="0" indent="-274320" algn="ctr">
              <a:lnSpc>
                <a:spcPct val="90000"/>
              </a:lnSpc>
              <a:spcBef>
                <a:spcPts val="600"/>
              </a:spcBef>
              <a:defRPr/>
            </a:pPr>
            <a:r>
              <a:rPr lang="ru-RU" sz="3300" b="1" cap="none" dirty="0">
                <a:solidFill>
                  <a:prstClr val="black">
                    <a:lumMod val="85000"/>
                    <a:lumOff val="15000"/>
                  </a:prst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Контакты</a:t>
            </a:r>
            <a:endParaRPr lang="ru-RU" sz="3300" cap="none" dirty="0">
              <a:solidFill>
                <a:prstClr val="black">
                  <a:lumMod val="85000"/>
                  <a:lumOff val="15000"/>
                </a:prst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22960" y="1100628"/>
            <a:ext cx="7520940" cy="3912548"/>
          </a:xfrm>
        </p:spPr>
        <p:txBody>
          <a:bodyPr/>
          <a:lstStyle/>
          <a:p>
            <a:pPr marL="0" lvl="0" indent="0" algn="ctr">
              <a:lnSpc>
                <a:spcPct val="90000"/>
              </a:lnSpc>
              <a:spcBef>
                <a:spcPts val="600"/>
              </a:spcBef>
              <a:buClr>
                <a:srgbClr val="B13F9A"/>
              </a:buClr>
              <a:buSzPct val="73000"/>
              <a:defRPr/>
            </a:pPr>
            <a:r>
              <a:rPr lang="ru-RU" sz="3300" b="0" dirty="0" err="1" smtClean="0">
                <a:solidFill>
                  <a:prstClr val="black">
                    <a:lumMod val="85000"/>
                    <a:lumOff val="1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Шепелева</a:t>
            </a:r>
            <a:r>
              <a:rPr lang="ru-RU" sz="3300" b="0" dirty="0" smtClean="0">
                <a:solidFill>
                  <a:prstClr val="black">
                    <a:lumMod val="85000"/>
                    <a:lumOff val="1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b="0" dirty="0">
                <a:solidFill>
                  <a:prstClr val="black">
                    <a:lumMod val="85000"/>
                    <a:lumOff val="1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Светлана Владимировна</a:t>
            </a:r>
          </a:p>
          <a:p>
            <a:pPr marL="109537" lvl="0" indent="0" algn="ctr">
              <a:lnSpc>
                <a:spcPct val="90000"/>
              </a:lnSpc>
              <a:spcBef>
                <a:spcPts val="600"/>
              </a:spcBef>
              <a:buClr>
                <a:srgbClr val="B13F9A"/>
              </a:buClr>
              <a:buSzPct val="73000"/>
              <a:defRPr/>
            </a:pPr>
            <a:r>
              <a:rPr lang="ru-RU" sz="3300" b="0" dirty="0">
                <a:solidFill>
                  <a:prstClr val="black">
                    <a:lumMod val="85000"/>
                    <a:lumOff val="1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 (342) 212-55-81</a:t>
            </a:r>
            <a:br>
              <a:rPr lang="ru-RU" sz="3300" b="0" dirty="0">
                <a:solidFill>
                  <a:prstClr val="black">
                    <a:lumMod val="85000"/>
                    <a:lumOff val="1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300" b="0" dirty="0">
                <a:solidFill>
                  <a:prstClr val="black">
                    <a:lumMod val="85000"/>
                    <a:lumOff val="1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8 919 701 50 </a:t>
            </a:r>
            <a:r>
              <a:rPr lang="ru-RU" sz="3300" b="0" dirty="0" smtClean="0">
                <a:solidFill>
                  <a:prstClr val="black">
                    <a:lumMod val="85000"/>
                    <a:lumOff val="1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94</a:t>
            </a:r>
          </a:p>
          <a:p>
            <a:pPr marL="0" lvl="0" indent="0" algn="ctr">
              <a:lnSpc>
                <a:spcPct val="90000"/>
              </a:lnSpc>
              <a:spcBef>
                <a:spcPts val="600"/>
              </a:spcBef>
              <a:buClr>
                <a:srgbClr val="B13F9A"/>
              </a:buClr>
              <a:buSzPct val="73000"/>
              <a:defRPr/>
            </a:pPr>
            <a:r>
              <a:rPr lang="ru-RU" sz="3300" b="0" dirty="0">
                <a:solidFill>
                  <a:prstClr val="black">
                    <a:lumMod val="85000"/>
                    <a:lumOff val="1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300" b="0" dirty="0">
                <a:solidFill>
                  <a:prstClr val="black">
                    <a:lumMod val="85000"/>
                    <a:lumOff val="1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300" b="0" dirty="0">
                <a:solidFill>
                  <a:prstClr val="black">
                    <a:lumMod val="85000"/>
                    <a:lumOff val="1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Адрес сайта ПГАИК</a:t>
            </a:r>
          </a:p>
          <a:p>
            <a:pPr marL="274320" lvl="0" indent="-274320" algn="ctr">
              <a:lnSpc>
                <a:spcPct val="90000"/>
              </a:lnSpc>
              <a:spcBef>
                <a:spcPts val="600"/>
              </a:spcBef>
              <a:buClr>
                <a:srgbClr val="B13F9A"/>
              </a:buClr>
              <a:buSzPct val="73000"/>
              <a:defRPr/>
            </a:pPr>
            <a:r>
              <a:rPr lang="en-US" sz="330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www.psiac.ru</a:t>
            </a:r>
            <a:endParaRPr lang="ru-RU" sz="3000" dirty="0">
              <a:solidFill>
                <a:srgbClr val="FF0000"/>
              </a:solidFill>
              <a:latin typeface="Trebuchet MS"/>
            </a:endParaRPr>
          </a:p>
          <a:p>
            <a:pPr marL="109537" lvl="0" indent="0" algn="ctr">
              <a:lnSpc>
                <a:spcPct val="90000"/>
              </a:lnSpc>
              <a:spcBef>
                <a:spcPts val="600"/>
              </a:spcBef>
              <a:buClr>
                <a:srgbClr val="B13F9A"/>
              </a:buClr>
              <a:buSzPct val="73000"/>
              <a:defRPr/>
            </a:pPr>
            <a:endParaRPr lang="ru-RU" sz="3300" b="0" dirty="0">
              <a:solidFill>
                <a:prstClr val="black">
                  <a:lumMod val="85000"/>
                  <a:lumOff val="15000"/>
                </a:prst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07616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6000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УДАЧНЫХ </a:t>
            </a:r>
          </a:p>
          <a:p>
            <a:pPr algn="ctr"/>
            <a:r>
              <a:rPr lang="ru-RU" sz="6000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ВАМ </a:t>
            </a:r>
          </a:p>
          <a:p>
            <a:pPr algn="ctr"/>
            <a:r>
              <a:rPr lang="ru-RU" sz="6000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ПРОЕКТОВ!</a:t>
            </a:r>
            <a:endParaRPr lang="ru-RU" sz="6000" dirty="0">
              <a:solidFill>
                <a:srgbClr val="00B0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057878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116632"/>
            <a:ext cx="8784976" cy="797768"/>
          </a:xfrm>
        </p:spPr>
        <p:txBody>
          <a:bodyPr/>
          <a:lstStyle/>
          <a:p>
            <a:pPr algn="ctr"/>
            <a:r>
              <a:rPr lang="ru-RU" sz="3600" b="1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Определение «инновации»</a:t>
            </a:r>
            <a:endParaRPr lang="ru-RU" sz="3600" dirty="0">
              <a:solidFill>
                <a:srgbClr val="00B0F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484784"/>
            <a:ext cx="8784976" cy="5184576"/>
          </a:xfrm>
        </p:spPr>
        <p:txBody>
          <a:bodyPr>
            <a:normAutofit/>
          </a:bodyPr>
          <a:lstStyle/>
          <a:p>
            <a:pPr marL="0" lvl="0" indent="0" algn="ctr" fontAlgn="base">
              <a:spcBef>
                <a:spcPts val="600"/>
              </a:spcBef>
              <a:spcAft>
                <a:spcPct val="0"/>
              </a:spcAft>
              <a:buClr>
                <a:srgbClr val="B13F9A"/>
              </a:buClr>
              <a:buSzPct val="73000"/>
            </a:pPr>
            <a:r>
              <a:rPr lang="ru-RU" altLang="ru-RU" sz="4800" i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Инновация</a:t>
            </a:r>
            <a:r>
              <a:rPr lang="ru-RU" altLang="ru-RU" sz="4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есть «новшество, повлекшее позитивное изменение и давшее </a:t>
            </a:r>
            <a:r>
              <a:rPr lang="ru-RU" altLang="ru-RU" sz="48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результат</a:t>
            </a:r>
            <a:r>
              <a:rPr lang="ru-RU" altLang="ru-RU" sz="4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»</a:t>
            </a:r>
            <a:r>
              <a:rPr lang="ru-RU" altLang="ru-RU" sz="4800" b="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(Е.Н. Гусева</a:t>
            </a:r>
            <a:r>
              <a:rPr lang="ru-RU" altLang="ru-RU" sz="4800" b="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marL="0" lvl="0" indent="0" algn="ctr" fontAlgn="base">
              <a:spcBef>
                <a:spcPts val="600"/>
              </a:spcBef>
              <a:spcAft>
                <a:spcPct val="0"/>
              </a:spcAft>
              <a:buClr>
                <a:srgbClr val="B13F9A"/>
              </a:buClr>
              <a:buSzPct val="73000"/>
            </a:pPr>
            <a:endParaRPr lang="ru-RU" altLang="ru-RU" sz="4800" b="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lvl="0" indent="0" algn="ctr" fontAlgn="base">
              <a:spcBef>
                <a:spcPts val="600"/>
              </a:spcBef>
              <a:spcAft>
                <a:spcPct val="0"/>
              </a:spcAft>
              <a:buClr>
                <a:srgbClr val="B13F9A"/>
              </a:buClr>
              <a:buSzPct val="73000"/>
            </a:pPr>
            <a:endParaRPr lang="ru-RU" altLang="ru-RU" sz="2800" b="0" dirty="0" smtClean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lvl="0" indent="0" algn="ctr" fontAlgn="base">
              <a:spcBef>
                <a:spcPts val="600"/>
              </a:spcBef>
              <a:spcAft>
                <a:spcPct val="0"/>
              </a:spcAft>
              <a:buClr>
                <a:srgbClr val="B13F9A"/>
              </a:buClr>
              <a:buSzPct val="73000"/>
            </a:pPr>
            <a:endParaRPr lang="ru-RU" altLang="ru-RU" sz="2800" b="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037156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0"/>
            <a:ext cx="8928992" cy="764704"/>
          </a:xfrm>
        </p:spPr>
        <p:txBody>
          <a:bodyPr/>
          <a:lstStyle/>
          <a:p>
            <a:pPr algn="ctr"/>
            <a:r>
              <a:rPr lang="ru-RU" b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Принципиально   </a:t>
            </a:r>
            <a:r>
              <a:rPr lang="ru-RU" b="1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значимые характеристики </a:t>
            </a:r>
            <a:r>
              <a:rPr lang="ru-RU" b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 инновации</a:t>
            </a:r>
            <a:endParaRPr lang="ru-RU" dirty="0">
              <a:solidFill>
                <a:srgbClr val="00B0F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908720"/>
            <a:ext cx="8712968" cy="4104456"/>
          </a:xfrm>
        </p:spPr>
        <p:txBody>
          <a:bodyPr>
            <a:noAutofit/>
          </a:bodyPr>
          <a:lstStyle/>
          <a:p>
            <a:pPr marL="273050" lvl="0" indent="-273050" fontAlgn="base">
              <a:spcBef>
                <a:spcPts val="600"/>
              </a:spcBef>
              <a:spcAft>
                <a:spcPct val="0"/>
              </a:spcAft>
              <a:buClr>
                <a:srgbClr val="B13F9A"/>
              </a:buClr>
              <a:buSzPct val="73000"/>
              <a:buFont typeface="Wingdings 2" pitchFamily="18" charset="2"/>
              <a:buChar char=""/>
            </a:pPr>
            <a:r>
              <a:rPr lang="ru-RU" altLang="ru-RU" sz="28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Новизна</a:t>
            </a:r>
            <a:r>
              <a:rPr lang="ru-RU" altLang="ru-RU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, изменение и результат</a:t>
            </a:r>
            <a:r>
              <a:rPr lang="ru-RU" altLang="ru-RU" sz="2800" b="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(основополагающие атрибутивные характеристики инновации).</a:t>
            </a:r>
          </a:p>
          <a:p>
            <a:pPr marL="273050" lvl="0" indent="-273050" fontAlgn="base">
              <a:spcBef>
                <a:spcPts val="600"/>
              </a:spcBef>
              <a:spcAft>
                <a:spcPct val="0"/>
              </a:spcAft>
              <a:buClr>
                <a:srgbClr val="B13F9A"/>
              </a:buClr>
              <a:buSzPct val="73000"/>
              <a:buFont typeface="Wingdings 2" pitchFamily="18" charset="2"/>
              <a:buChar char=""/>
            </a:pPr>
            <a:r>
              <a:rPr lang="ru-RU" altLang="ru-RU" sz="2800" b="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Содержательный характер изменений</a:t>
            </a:r>
            <a:r>
              <a:rPr lang="ru-RU" altLang="ru-RU" sz="2800" b="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2800" b="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(преобразующая </a:t>
            </a:r>
            <a:r>
              <a:rPr lang="ru-RU" altLang="ru-RU" sz="2800" b="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роль).</a:t>
            </a:r>
          </a:p>
          <a:p>
            <a:pPr marL="273050" lvl="0" indent="-273050" fontAlgn="base">
              <a:spcBef>
                <a:spcPts val="600"/>
              </a:spcBef>
              <a:spcAft>
                <a:spcPct val="0"/>
              </a:spcAft>
              <a:buClr>
                <a:srgbClr val="B13F9A"/>
              </a:buClr>
              <a:buSzPct val="73000"/>
              <a:buFont typeface="Wingdings 2" pitchFamily="18" charset="2"/>
              <a:buChar char=""/>
            </a:pPr>
            <a:r>
              <a:rPr lang="ru-RU" altLang="ru-RU" sz="28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Постоянность </a:t>
            </a:r>
            <a:r>
              <a:rPr lang="ru-RU" altLang="ru-RU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процесса, непрерывность изменений</a:t>
            </a:r>
            <a:r>
              <a:rPr lang="ru-RU" altLang="ru-RU" sz="2800" b="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273050" lvl="0" indent="-273050" fontAlgn="base">
              <a:spcBef>
                <a:spcPts val="600"/>
              </a:spcBef>
              <a:spcAft>
                <a:spcPct val="0"/>
              </a:spcAft>
              <a:buClr>
                <a:srgbClr val="B13F9A"/>
              </a:buClr>
              <a:buSzPct val="73000"/>
              <a:buFont typeface="Wingdings 2" pitchFamily="18" charset="2"/>
              <a:buChar char=""/>
            </a:pPr>
            <a:r>
              <a:rPr lang="ru-RU" altLang="ru-RU" sz="2800" b="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Инновация </a:t>
            </a:r>
            <a:r>
              <a:rPr lang="ru-RU" altLang="ru-RU" sz="2800" b="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– не цель, а </a:t>
            </a:r>
            <a:r>
              <a:rPr lang="ru-RU" altLang="ru-RU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фактор, направление и инструмент развития современной библиотеки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33954984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836712"/>
            <a:ext cx="8568952" cy="4248472"/>
          </a:xfrm>
        </p:spPr>
        <p:txBody>
          <a:bodyPr>
            <a:normAutofit lnSpcReduction="10000"/>
          </a:bodyPr>
          <a:lstStyle/>
          <a:p>
            <a:pPr marL="274320" lvl="0" indent="-274320">
              <a:spcBef>
                <a:spcPts val="600"/>
              </a:spcBef>
              <a:buClr>
                <a:srgbClr val="B13F9A"/>
              </a:buClr>
              <a:buSzPct val="73000"/>
              <a:buFont typeface="Wingdings 2"/>
              <a:buChar char=""/>
              <a:defRPr/>
            </a:pPr>
            <a:r>
              <a:rPr lang="ru-RU" altLang="ru-RU" sz="2400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Проект:</a:t>
            </a:r>
          </a:p>
          <a:p>
            <a:pPr marL="521208" lvl="1" indent="-228600">
              <a:spcBef>
                <a:spcPts val="500"/>
              </a:spcBef>
              <a:buClr>
                <a:srgbClr val="F9B639"/>
              </a:buClr>
              <a:buSzPct val="80000"/>
              <a:buFont typeface="Wingdings 2"/>
              <a:buChar char=""/>
              <a:defRPr/>
            </a:pPr>
            <a:r>
              <a:rPr lang="ru-RU" altLang="ru-RU" sz="2400" dirty="0" smtClean="0">
                <a:latin typeface="Times New Roman" pitchFamily="18" charset="0"/>
                <a:cs typeface="Times New Roman" pitchFamily="18" charset="0"/>
              </a:rPr>
              <a:t>Некая </a:t>
            </a:r>
            <a:r>
              <a:rPr lang="ru-RU" altLang="ru-RU" sz="2400" dirty="0">
                <a:latin typeface="Times New Roman" pitchFamily="18" charset="0"/>
                <a:cs typeface="Times New Roman" pitchFamily="18" charset="0"/>
              </a:rPr>
              <a:t>задача с определенными исходными данными и требуемыми результатами (целями), обуславливающими способ ее решения (Кодекс знаний об управлении проектами);</a:t>
            </a:r>
          </a:p>
          <a:p>
            <a:pPr marL="521208" lvl="1" indent="-228600">
              <a:spcBef>
                <a:spcPts val="500"/>
              </a:spcBef>
              <a:buClr>
                <a:srgbClr val="F9B639"/>
              </a:buClr>
              <a:buSzPct val="80000"/>
              <a:buFont typeface="Wingdings 2"/>
              <a:buChar char=""/>
              <a:defRPr/>
            </a:pPr>
            <a:r>
              <a:rPr lang="ru-RU" altLang="ru-RU" sz="2400" dirty="0">
                <a:latin typeface="Times New Roman" pitchFamily="18" charset="0"/>
                <a:cs typeface="Times New Roman" pitchFamily="18" charset="0"/>
              </a:rPr>
              <a:t>Совокупность мероприятий, направленных на достижение определенной, четко структурированной цели (И.М. Суслова, З.И. Злотникова</a:t>
            </a:r>
            <a:r>
              <a:rPr lang="ru-RU" altLang="ru-RU" sz="2400" dirty="0" smtClean="0">
                <a:latin typeface="Times New Roman" pitchFamily="18" charset="0"/>
                <a:cs typeface="Times New Roman" pitchFamily="18" charset="0"/>
              </a:rPr>
              <a:t>).</a:t>
            </a:r>
            <a:endParaRPr lang="ru-RU" altLang="ru-RU" sz="2100" dirty="0">
              <a:latin typeface="Times New Roman" pitchFamily="18" charset="0"/>
              <a:cs typeface="Times New Roman" pitchFamily="18" charset="0"/>
            </a:endParaRPr>
          </a:p>
          <a:p>
            <a:pPr marL="274320" lvl="0" indent="-274320">
              <a:spcBef>
                <a:spcPts val="600"/>
              </a:spcBef>
              <a:buClr>
                <a:srgbClr val="B13F9A"/>
              </a:buClr>
              <a:buSzPct val="73000"/>
              <a:buFont typeface="Wingdings 2"/>
              <a:buChar char=""/>
              <a:defRPr/>
            </a:pPr>
            <a:r>
              <a:rPr lang="ru-RU" altLang="ru-RU" sz="2400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Программа</a:t>
            </a:r>
            <a:r>
              <a:rPr lang="ru-RU" altLang="ru-RU" sz="2400" b="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– цикл мероприятий или ряд проектов по приоритетным направлениям развития библиотеки, увязанных по срокам реализации, ресурсам и исполнителям.</a:t>
            </a:r>
            <a:endParaRPr lang="ru-RU" altLang="ru-RU" sz="2400" i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8964488" cy="908720"/>
          </a:xfrm>
        </p:spPr>
        <p:txBody>
          <a:bodyPr/>
          <a:lstStyle/>
          <a:p>
            <a:pPr algn="ctr"/>
            <a:r>
              <a:rPr lang="ru-RU" sz="3200" b="1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Проект/программа: определения</a:t>
            </a:r>
          </a:p>
        </p:txBody>
      </p:sp>
    </p:spTree>
    <p:extLst>
      <p:ext uri="{BB962C8B-B14F-4D97-AF65-F5344CB8AC3E}">
        <p14:creationId xmlns:p14="http://schemas.microsoft.com/office/powerpoint/2010/main" val="32218500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2960" y="116632"/>
            <a:ext cx="7520940" cy="576064"/>
          </a:xfrm>
        </p:spPr>
        <p:txBody>
          <a:bodyPr/>
          <a:lstStyle/>
          <a:p>
            <a:pPr algn="ctr"/>
            <a:r>
              <a:rPr lang="ru-RU" sz="3600" b="1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Проект: особенности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620688"/>
            <a:ext cx="8784976" cy="4392488"/>
          </a:xfrm>
        </p:spPr>
        <p:txBody>
          <a:bodyPr/>
          <a:lstStyle/>
          <a:p>
            <a:pPr marL="273050" lvl="0" indent="-273050" fontAlgn="base">
              <a:spcBef>
                <a:spcPts val="600"/>
              </a:spcBef>
              <a:spcAft>
                <a:spcPct val="0"/>
              </a:spcAft>
              <a:buClr>
                <a:srgbClr val="B13F9A"/>
              </a:buClr>
              <a:buSzPct val="73000"/>
              <a:buFont typeface="Wingdings 2" pitchFamily="18" charset="2"/>
              <a:buChar char=""/>
            </a:pPr>
            <a:r>
              <a:rPr lang="ru-RU" altLang="ru-RU" sz="2600" b="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Направленность на достижение </a:t>
            </a:r>
            <a:r>
              <a:rPr lang="ru-RU" altLang="ru-RU" sz="26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конкретных целей</a:t>
            </a:r>
            <a:r>
              <a:rPr lang="ru-RU" altLang="ru-RU" sz="2600" b="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, реализуемых в течение определенного времени и в рамках установленного бюджета;</a:t>
            </a:r>
          </a:p>
          <a:p>
            <a:pPr marL="273050" lvl="0" indent="-273050" fontAlgn="base">
              <a:spcBef>
                <a:spcPts val="600"/>
              </a:spcBef>
              <a:spcAft>
                <a:spcPct val="0"/>
              </a:spcAft>
              <a:buClr>
                <a:srgbClr val="B13F9A"/>
              </a:buClr>
              <a:buSzPct val="73000"/>
              <a:buFont typeface="Wingdings 2" pitchFamily="18" charset="2"/>
              <a:buChar char=""/>
            </a:pPr>
            <a:r>
              <a:rPr lang="ru-RU" altLang="ru-RU" sz="26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Новизна</a:t>
            </a:r>
            <a:r>
              <a:rPr lang="ru-RU" altLang="ru-RU" sz="2600" b="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, оригинальность;</a:t>
            </a:r>
          </a:p>
          <a:p>
            <a:pPr marL="273050" lvl="0" indent="-273050" fontAlgn="base">
              <a:spcBef>
                <a:spcPts val="600"/>
              </a:spcBef>
              <a:spcAft>
                <a:spcPct val="0"/>
              </a:spcAft>
              <a:buClr>
                <a:srgbClr val="B13F9A"/>
              </a:buClr>
              <a:buSzPct val="73000"/>
              <a:buFont typeface="Wingdings 2" pitchFamily="18" charset="2"/>
              <a:buChar char=""/>
            </a:pPr>
            <a:r>
              <a:rPr lang="ru-RU" altLang="ru-RU" sz="2600" dirty="0">
                <a:latin typeface="Times New Roman" pitchFamily="18" charset="0"/>
                <a:cs typeface="Times New Roman" pitchFamily="18" charset="0"/>
              </a:rPr>
              <a:t>Индивидуальность</a:t>
            </a:r>
            <a:r>
              <a:rPr lang="ru-RU" altLang="ru-RU" sz="2600" b="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, обусловленная спецификой и потребностями региона и библиотеки;</a:t>
            </a:r>
          </a:p>
          <a:p>
            <a:pPr marL="273050" lvl="0" indent="-273050" fontAlgn="base">
              <a:spcBef>
                <a:spcPts val="600"/>
              </a:spcBef>
              <a:spcAft>
                <a:spcPct val="0"/>
              </a:spcAft>
              <a:buClr>
                <a:srgbClr val="B13F9A"/>
              </a:buClr>
              <a:buSzPct val="73000"/>
              <a:buFont typeface="Wingdings 2" pitchFamily="18" charset="2"/>
              <a:buChar char=""/>
            </a:pPr>
            <a:r>
              <a:rPr lang="ru-RU" altLang="ru-RU" sz="26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Социальная значимость</a:t>
            </a:r>
            <a:r>
              <a:rPr lang="ru-RU" altLang="ru-RU" sz="2600" b="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273050" lvl="0" indent="-273050" fontAlgn="base">
              <a:spcBef>
                <a:spcPts val="600"/>
              </a:spcBef>
              <a:spcAft>
                <a:spcPct val="0"/>
              </a:spcAft>
              <a:buClr>
                <a:srgbClr val="B13F9A"/>
              </a:buClr>
              <a:buSzPct val="73000"/>
              <a:buFont typeface="Wingdings 2" pitchFamily="18" charset="2"/>
              <a:buChar char=""/>
            </a:pPr>
            <a:r>
              <a:rPr lang="ru-RU" altLang="ru-RU" sz="26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Логическая последовательность и взаимосвязь действий</a:t>
            </a:r>
            <a:r>
              <a:rPr lang="ru-RU" altLang="ru-RU" sz="2600" b="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, выполнение которых в дальнейшем приведет к изменению состояния объекта.</a:t>
            </a:r>
            <a:endParaRPr lang="ru-RU" altLang="ru-RU" sz="2300" b="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793355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188640"/>
            <a:ext cx="8856984" cy="725760"/>
          </a:xfrm>
        </p:spPr>
        <p:txBody>
          <a:bodyPr/>
          <a:lstStyle/>
          <a:p>
            <a:pPr algn="ctr"/>
            <a:r>
              <a:rPr lang="ru-RU" sz="3600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Типы проектов</a:t>
            </a:r>
            <a:r>
              <a:rPr lang="ru-RU" sz="3800" b="1" dirty="0">
                <a:solidFill>
                  <a:schemeClr val="accent2">
                    <a:lumMod val="75000"/>
                  </a:schemeClr>
                </a:solidFill>
                <a:latin typeface="Trebuchet MS"/>
              </a:rPr>
              <a:t> </a:t>
            </a:r>
            <a:endParaRPr lang="ru-RU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836712"/>
            <a:ext cx="8784976" cy="4176464"/>
          </a:xfrm>
        </p:spPr>
        <p:txBody>
          <a:bodyPr/>
          <a:lstStyle/>
          <a:p>
            <a:pPr marL="0" lvl="0" indent="0" fontAlgn="base">
              <a:spcBef>
                <a:spcPts val="600"/>
              </a:spcBef>
              <a:spcAft>
                <a:spcPct val="0"/>
              </a:spcAft>
              <a:buClr>
                <a:srgbClr val="B13F9A"/>
              </a:buClr>
              <a:buSzPct val="73000"/>
            </a:pPr>
            <a:r>
              <a:rPr lang="ru-RU" altLang="ru-RU" sz="2800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В зависимости от степени глубины изменений:</a:t>
            </a:r>
            <a:endParaRPr lang="ru-RU" altLang="ru-RU" sz="2800" b="0" dirty="0">
              <a:solidFill>
                <a:srgbClr val="00B0F0"/>
              </a:solidFill>
              <a:latin typeface="Times New Roman" pitchFamily="18" charset="0"/>
              <a:cs typeface="Times New Roman" pitchFamily="18" charset="0"/>
            </a:endParaRPr>
          </a:p>
          <a:p>
            <a:pPr marL="273050" lvl="0" indent="-273050" fontAlgn="base">
              <a:spcBef>
                <a:spcPts val="600"/>
              </a:spcBef>
              <a:spcAft>
                <a:spcPct val="0"/>
              </a:spcAft>
              <a:buClr>
                <a:srgbClr val="B13F9A"/>
              </a:buClr>
              <a:buSzPct val="73000"/>
              <a:buFont typeface="Wingdings 2" pitchFamily="18" charset="2"/>
              <a:buChar char=""/>
            </a:pPr>
            <a:r>
              <a:rPr lang="ru-RU" altLang="ru-RU" sz="2400" i="1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Модернизационный</a:t>
            </a:r>
            <a:r>
              <a:rPr lang="ru-RU" altLang="ru-RU" sz="2400" b="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2400" b="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(эстетические, </a:t>
            </a:r>
            <a:r>
              <a:rPr lang="ru-RU" altLang="ru-RU" sz="2400" b="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имиджевые</a:t>
            </a:r>
            <a:r>
              <a:rPr lang="ru-RU" altLang="ru-RU" sz="2400" b="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изменения при сохранении базовых технологий)</a:t>
            </a:r>
          </a:p>
          <a:p>
            <a:pPr marL="273050" lvl="0" indent="-273050" fontAlgn="base">
              <a:spcBef>
                <a:spcPts val="600"/>
              </a:spcBef>
              <a:spcAft>
                <a:spcPct val="0"/>
              </a:spcAft>
              <a:buClr>
                <a:srgbClr val="B13F9A"/>
              </a:buClr>
              <a:buSzPct val="73000"/>
              <a:buFont typeface="Wingdings 2" pitchFamily="18" charset="2"/>
              <a:buChar char=""/>
            </a:pPr>
            <a:r>
              <a:rPr lang="ru-RU" altLang="ru-RU" sz="2400" i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Новаторский</a:t>
            </a:r>
            <a:r>
              <a:rPr lang="ru-RU" altLang="ru-RU" sz="2400" b="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2400" b="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(существенные изменения базовых характеристик при сохранении общей концепции деятельности);</a:t>
            </a:r>
          </a:p>
          <a:p>
            <a:pPr marL="273050" lvl="0" indent="-273050" fontAlgn="base">
              <a:spcBef>
                <a:spcPts val="600"/>
              </a:spcBef>
              <a:spcAft>
                <a:spcPct val="0"/>
              </a:spcAft>
              <a:buClr>
                <a:srgbClr val="B13F9A"/>
              </a:buClr>
              <a:buSzPct val="73000"/>
              <a:buFont typeface="Wingdings 2" pitchFamily="18" charset="2"/>
              <a:buChar char=""/>
            </a:pPr>
            <a:r>
              <a:rPr lang="ru-RU" altLang="ru-RU" sz="2400" i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Опережающий</a:t>
            </a:r>
            <a:r>
              <a:rPr lang="ru-RU" altLang="ru-RU" sz="2400" b="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2400" b="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(применение опережающих технологических решений и методик);</a:t>
            </a:r>
          </a:p>
          <a:p>
            <a:pPr marL="273050" lvl="0" indent="-273050" fontAlgn="base">
              <a:spcBef>
                <a:spcPts val="600"/>
              </a:spcBef>
              <a:spcAft>
                <a:spcPct val="0"/>
              </a:spcAft>
              <a:buClr>
                <a:srgbClr val="B13F9A"/>
              </a:buClr>
              <a:buSzPct val="73000"/>
              <a:buFont typeface="Wingdings 2" pitchFamily="18" charset="2"/>
              <a:buChar char=""/>
            </a:pPr>
            <a:r>
              <a:rPr lang="ru-RU" altLang="ru-RU" sz="2400" b="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2400" i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Пионерский</a:t>
            </a:r>
            <a:r>
              <a:rPr lang="ru-RU" altLang="ru-RU" sz="2400" b="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(внедрение методик и технологий, не применявшихся ранее, изменяющих концепцию библиотеки).</a:t>
            </a:r>
          </a:p>
        </p:txBody>
      </p:sp>
    </p:spTree>
    <p:extLst>
      <p:ext uri="{BB962C8B-B14F-4D97-AF65-F5344CB8AC3E}">
        <p14:creationId xmlns:p14="http://schemas.microsoft.com/office/powerpoint/2010/main" val="42869525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116632"/>
            <a:ext cx="8856984" cy="720080"/>
          </a:xfrm>
        </p:spPr>
        <p:txBody>
          <a:bodyPr/>
          <a:lstStyle/>
          <a:p>
            <a:pPr algn="ctr"/>
            <a:r>
              <a:rPr lang="ru-RU" sz="3600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Типы проектов</a:t>
            </a:r>
            <a:r>
              <a:rPr lang="ru-RU" sz="3800" b="1" dirty="0">
                <a:solidFill>
                  <a:schemeClr val="accent2">
                    <a:lumMod val="75000"/>
                  </a:schemeClr>
                </a:solidFill>
                <a:latin typeface="Trebuchet MS"/>
              </a:rPr>
              <a:t> </a:t>
            </a:r>
            <a:endParaRPr lang="ru-RU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764704"/>
            <a:ext cx="8784976" cy="4248472"/>
          </a:xfrm>
        </p:spPr>
        <p:txBody>
          <a:bodyPr>
            <a:normAutofit lnSpcReduction="10000"/>
          </a:bodyPr>
          <a:lstStyle/>
          <a:p>
            <a:pPr marL="0" lvl="0" indent="0" fontAlgn="base">
              <a:lnSpc>
                <a:spcPct val="90000"/>
              </a:lnSpc>
              <a:spcBef>
                <a:spcPts val="600"/>
              </a:spcBef>
              <a:spcAft>
                <a:spcPct val="0"/>
              </a:spcAft>
              <a:buClr>
                <a:srgbClr val="B13F9A"/>
              </a:buClr>
              <a:buSzPct val="73000"/>
            </a:pPr>
            <a:r>
              <a:rPr lang="ru-RU" altLang="ru-RU" sz="2400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В зависимости от масштабности:</a:t>
            </a:r>
            <a:endParaRPr lang="ru-RU" altLang="ru-RU" sz="2400" b="0" dirty="0">
              <a:solidFill>
                <a:srgbClr val="00B0F0"/>
              </a:solidFill>
              <a:latin typeface="Times New Roman" pitchFamily="18" charset="0"/>
              <a:cs typeface="Times New Roman" pitchFamily="18" charset="0"/>
            </a:endParaRPr>
          </a:p>
          <a:p>
            <a:pPr marL="273050" lvl="0" indent="-273050" fontAlgn="base">
              <a:lnSpc>
                <a:spcPct val="90000"/>
              </a:lnSpc>
              <a:spcBef>
                <a:spcPts val="600"/>
              </a:spcBef>
              <a:spcAft>
                <a:spcPct val="0"/>
              </a:spcAft>
              <a:buClr>
                <a:srgbClr val="B13F9A"/>
              </a:buClr>
              <a:buSzPct val="73000"/>
              <a:buFont typeface="Wingdings 2" pitchFamily="18" charset="2"/>
              <a:buChar char=""/>
            </a:pPr>
            <a:r>
              <a:rPr lang="ru-RU" altLang="ru-RU" sz="2500" i="1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Монопроект</a:t>
            </a:r>
            <a:r>
              <a:rPr lang="ru-RU" altLang="ru-RU" sz="2500" b="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2500" b="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(имеет однозначную, конкретную инновационную цель, ограничения и критерии эффективности результатов; выполняются самой библиотекой);</a:t>
            </a:r>
          </a:p>
          <a:p>
            <a:pPr marL="273050" lvl="0" indent="-273050" fontAlgn="base">
              <a:lnSpc>
                <a:spcPct val="90000"/>
              </a:lnSpc>
              <a:spcBef>
                <a:spcPts val="600"/>
              </a:spcBef>
              <a:spcAft>
                <a:spcPct val="0"/>
              </a:spcAft>
              <a:buClr>
                <a:srgbClr val="B13F9A"/>
              </a:buClr>
              <a:buSzPct val="73000"/>
              <a:buFont typeface="Wingdings 2" pitchFamily="18" charset="2"/>
              <a:buChar char=""/>
            </a:pPr>
            <a:r>
              <a:rPr lang="ru-RU" altLang="ru-RU" sz="2500" b="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2500" i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Мультипроект</a:t>
            </a:r>
            <a:r>
              <a:rPr lang="ru-RU" altLang="ru-RU" sz="2500" b="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(комплексы </a:t>
            </a:r>
            <a:r>
              <a:rPr lang="ru-RU" altLang="ru-RU" sz="2500" b="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монопроектов</a:t>
            </a:r>
            <a:r>
              <a:rPr lang="ru-RU" altLang="ru-RU" sz="2500" b="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, направленные на достижение сложной инновационной цели, которая требует создания координационных подразделений);</a:t>
            </a:r>
          </a:p>
          <a:p>
            <a:pPr marL="273050" lvl="0" indent="-273050" fontAlgn="base">
              <a:lnSpc>
                <a:spcPct val="90000"/>
              </a:lnSpc>
              <a:spcBef>
                <a:spcPts val="600"/>
              </a:spcBef>
              <a:spcAft>
                <a:spcPct val="0"/>
              </a:spcAft>
              <a:buClr>
                <a:srgbClr val="B13F9A"/>
              </a:buClr>
              <a:buSzPct val="73000"/>
              <a:buFont typeface="Wingdings 2" pitchFamily="18" charset="2"/>
              <a:buChar char=""/>
            </a:pPr>
            <a:r>
              <a:rPr lang="ru-RU" altLang="ru-RU" sz="2500" i="1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Мегапроект</a:t>
            </a:r>
            <a:r>
              <a:rPr lang="ru-RU" altLang="ru-RU" sz="2500" b="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2500" b="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(многоцелевые комплексные программы, имеющие «дерево целей», которым требуется </a:t>
            </a:r>
            <a:r>
              <a:rPr lang="ru-RU" altLang="ru-RU" sz="2500" b="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разноуровневое</a:t>
            </a:r>
            <a:r>
              <a:rPr lang="ru-RU" altLang="ru-RU" sz="2500" b="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финансирование и руководство из некоего центра</a:t>
            </a:r>
            <a:endParaRPr lang="ru-RU" sz="2500" dirty="0"/>
          </a:p>
        </p:txBody>
      </p:sp>
    </p:spTree>
    <p:extLst>
      <p:ext uri="{BB962C8B-B14F-4D97-AF65-F5344CB8AC3E}">
        <p14:creationId xmlns:p14="http://schemas.microsoft.com/office/powerpoint/2010/main" val="7269024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116632"/>
            <a:ext cx="9036496" cy="648072"/>
          </a:xfrm>
        </p:spPr>
        <p:txBody>
          <a:bodyPr/>
          <a:lstStyle/>
          <a:p>
            <a:pPr algn="ctr"/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Основные тематические группы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692696"/>
            <a:ext cx="8928992" cy="4320480"/>
          </a:xfrm>
        </p:spPr>
        <p:txBody>
          <a:bodyPr/>
          <a:lstStyle/>
          <a:p>
            <a:pPr marL="457200" lvl="0" indent="-457200">
              <a:spcBef>
                <a:spcPts val="600"/>
              </a:spcBef>
              <a:buClr>
                <a:srgbClr val="B13F9A"/>
              </a:buClr>
              <a:buSzPct val="73000"/>
              <a:buAutoNum type="arabicPeriod"/>
              <a:defRPr/>
            </a:pPr>
            <a:r>
              <a:rPr lang="ru-RU" altLang="ru-RU" sz="2400" i="1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Придание </a:t>
            </a:r>
            <a:r>
              <a:rPr lang="ru-RU" altLang="ru-RU" sz="2400" i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библиотеке статуса социально значимого культурного </a:t>
            </a:r>
            <a:r>
              <a:rPr lang="ru-RU" altLang="ru-RU" sz="2400" i="1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центра</a:t>
            </a:r>
            <a:r>
              <a:rPr lang="ru-RU" altLang="ru-RU" sz="2000" b="0" dirty="0" smtClean="0">
                <a:solidFill>
                  <a:prstClr val="black">
                    <a:lumMod val="85000"/>
                    <a:lumOff val="1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lvl="0" indent="0">
              <a:spcBef>
                <a:spcPts val="600"/>
              </a:spcBef>
              <a:buClr>
                <a:srgbClr val="B13F9A"/>
              </a:buClr>
              <a:buSzPct val="73000"/>
              <a:defRPr/>
            </a:pPr>
            <a:r>
              <a:rPr lang="ru-RU" altLang="ru-RU" sz="2000" i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Содействие </a:t>
            </a:r>
            <a:r>
              <a:rPr lang="ru-RU" altLang="ru-RU" sz="2000" i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решению социально значимых проблем</a:t>
            </a:r>
            <a:r>
              <a:rPr lang="ru-RU" altLang="ru-RU" sz="20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000" b="0" dirty="0">
                <a:solidFill>
                  <a:prstClr val="black">
                    <a:lumMod val="85000"/>
                    <a:lumOff val="1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региона / населенного пункта (обеспечение занятости населения; совершенствование местного самоуправления; развитие малого и среднего бизнеса и др</a:t>
            </a:r>
            <a:r>
              <a:rPr lang="ru-RU" altLang="ru-RU" sz="2000" b="0" dirty="0" smtClean="0">
                <a:solidFill>
                  <a:prstClr val="black">
                    <a:lumMod val="85000"/>
                    <a:lumOff val="1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.);</a:t>
            </a:r>
          </a:p>
          <a:p>
            <a:pPr marL="0" lvl="0" indent="0">
              <a:spcBef>
                <a:spcPts val="600"/>
              </a:spcBef>
              <a:buClr>
                <a:srgbClr val="B13F9A"/>
              </a:buClr>
              <a:buSzPct val="73000"/>
              <a:defRPr/>
            </a:pPr>
            <a:r>
              <a:rPr lang="ru-RU" altLang="ru-RU" sz="2000" i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Организация культурного досуга населения</a:t>
            </a:r>
            <a:r>
              <a:rPr lang="ru-RU" altLang="ru-RU" sz="2000" b="0" dirty="0">
                <a:solidFill>
                  <a:prstClr val="black">
                    <a:lumMod val="85000"/>
                    <a:lumOff val="1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целом и отдельных его групп (лиц с ограниченными возможностями здоровья, молодых родителей, пенсионеров, приемных и опекунских семей, детей и подростков и т.п.);</a:t>
            </a:r>
          </a:p>
          <a:p>
            <a:pPr marL="0" lvl="0" indent="0">
              <a:spcBef>
                <a:spcPts val="600"/>
              </a:spcBef>
              <a:buClr>
                <a:srgbClr val="B13F9A"/>
              </a:buClr>
              <a:buSzPct val="73000"/>
              <a:defRPr/>
            </a:pPr>
            <a:r>
              <a:rPr lang="ru-RU" altLang="ru-RU" sz="2000" i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Содействие активизации социальной и гражданской активности населения</a:t>
            </a:r>
            <a:r>
              <a:rPr lang="ru-RU" altLang="ru-RU" sz="20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altLang="ru-RU" sz="2000" b="0" dirty="0">
                <a:solidFill>
                  <a:prstClr val="black">
                    <a:lumMod val="85000"/>
                    <a:lumOff val="1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отдельных его групп в связи с необходимостью повышения качества жизни в регионе / населенном пункте.</a:t>
            </a:r>
          </a:p>
          <a:p>
            <a:pPr marL="0" lvl="0" indent="0">
              <a:spcBef>
                <a:spcPts val="600"/>
              </a:spcBef>
              <a:buClr>
                <a:srgbClr val="B13F9A"/>
              </a:buClr>
              <a:buSzPct val="73000"/>
              <a:defRPr/>
            </a:pPr>
            <a:endParaRPr lang="ru-RU" altLang="ru-RU" sz="2000" b="0" dirty="0">
              <a:solidFill>
                <a:prstClr val="black">
                  <a:lumMod val="85000"/>
                  <a:lumOff val="15000"/>
                </a:prst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spcBef>
                <a:spcPts val="600"/>
              </a:spcBef>
              <a:buClr>
                <a:srgbClr val="B13F9A"/>
              </a:buClr>
              <a:buSzPct val="73000"/>
              <a:buFont typeface="Wingdings" pitchFamily="2" charset="2"/>
              <a:buChar char="v"/>
              <a:defRPr/>
            </a:pPr>
            <a:endParaRPr lang="ru-RU" altLang="ru-RU" sz="2200" b="0" dirty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184084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116632"/>
            <a:ext cx="8928992" cy="576064"/>
          </a:xfrm>
        </p:spPr>
        <p:txBody>
          <a:bodyPr/>
          <a:lstStyle/>
          <a:p>
            <a:pPr algn="ctr"/>
            <a:r>
              <a:rPr lang="ru-RU" sz="32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Основные тематические группы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692696"/>
            <a:ext cx="8928992" cy="4320480"/>
          </a:xfrm>
        </p:spPr>
        <p:txBody>
          <a:bodyPr/>
          <a:lstStyle/>
          <a:p>
            <a:pPr marL="0" lvl="0" indent="0">
              <a:spcBef>
                <a:spcPts val="600"/>
              </a:spcBef>
              <a:buClr>
                <a:srgbClr val="B13F9A"/>
              </a:buClr>
              <a:buSzPct val="73000"/>
              <a:defRPr/>
            </a:pPr>
            <a:r>
              <a:rPr lang="ru-RU" altLang="ru-RU" sz="2400" dirty="0" smtClean="0">
                <a:solidFill>
                  <a:prstClr val="black">
                    <a:lumMod val="85000"/>
                    <a:lumOff val="1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ru-RU" altLang="ru-RU" sz="2500" i="1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Приобщение </a:t>
            </a:r>
            <a:r>
              <a:rPr lang="ru-RU" altLang="ru-RU" sz="2500" i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населения к книге, чтению и библиотеке</a:t>
            </a:r>
            <a:r>
              <a:rPr lang="ru-RU" altLang="ru-RU" sz="2500" b="0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altLang="ru-RU" sz="2500" b="0" dirty="0">
                <a:solidFill>
                  <a:prstClr val="black">
                    <a:lumMod val="85000"/>
                    <a:lumOff val="1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предоставление доступа к информации, в том числе – расширение возможностей удаленного доступа в библиотеку.</a:t>
            </a:r>
          </a:p>
          <a:p>
            <a:pPr marL="0" lvl="0" indent="0">
              <a:spcBef>
                <a:spcPts val="600"/>
              </a:spcBef>
              <a:buClr>
                <a:srgbClr val="B13F9A"/>
              </a:buClr>
              <a:buSzPct val="73000"/>
              <a:defRPr/>
            </a:pPr>
            <a:r>
              <a:rPr lang="ru-RU" altLang="ru-RU" sz="2500" b="0" dirty="0" smtClean="0">
                <a:solidFill>
                  <a:prstClr val="black">
                    <a:lumMod val="85000"/>
                    <a:lumOff val="1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Внедрение </a:t>
            </a:r>
            <a:r>
              <a:rPr lang="ru-RU" altLang="ru-RU" sz="2500" b="0" dirty="0">
                <a:solidFill>
                  <a:prstClr val="black">
                    <a:lumMod val="85000"/>
                    <a:lumOff val="1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эффективных (в том числе – инновационных</a:t>
            </a:r>
            <a:r>
              <a:rPr lang="ru-RU" altLang="ru-RU" sz="25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ru-RU" altLang="ru-RU" sz="2500" b="0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500" i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 и методов обслуживания пользователей</a:t>
            </a:r>
            <a:r>
              <a:rPr lang="ru-RU" altLang="ru-RU" sz="2500" b="0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500" b="0" dirty="0">
                <a:solidFill>
                  <a:prstClr val="black">
                    <a:lumMod val="85000"/>
                    <a:lumOff val="1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деятельность библиотек.</a:t>
            </a:r>
          </a:p>
          <a:p>
            <a:pPr marL="0" lvl="0" indent="0">
              <a:spcBef>
                <a:spcPts val="600"/>
              </a:spcBef>
              <a:buClr>
                <a:srgbClr val="B13F9A"/>
              </a:buClr>
              <a:buSzPct val="73000"/>
              <a:defRPr/>
            </a:pPr>
            <a:r>
              <a:rPr lang="ru-RU" altLang="ru-RU" sz="2500" b="0" dirty="0" smtClean="0">
                <a:solidFill>
                  <a:prstClr val="black">
                    <a:lumMod val="85000"/>
                    <a:lumOff val="1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Восстановление </a:t>
            </a:r>
            <a:r>
              <a:rPr lang="ru-RU" altLang="ru-RU" sz="2500" b="0" dirty="0">
                <a:solidFill>
                  <a:prstClr val="black">
                    <a:lumMod val="85000"/>
                    <a:lumOff val="1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сохранение </a:t>
            </a:r>
            <a:r>
              <a:rPr lang="ru-RU" altLang="ru-RU" sz="2500" i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исторических и культурных традиций</a:t>
            </a:r>
            <a:r>
              <a:rPr lang="ru-RU" altLang="ru-RU" sz="2500" b="0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lvl="0" indent="0">
              <a:spcBef>
                <a:spcPts val="600"/>
              </a:spcBef>
              <a:buClr>
                <a:srgbClr val="B13F9A"/>
              </a:buClr>
              <a:buSzPct val="73000"/>
              <a:defRPr/>
            </a:pPr>
            <a:r>
              <a:rPr lang="ru-RU" altLang="ru-RU" sz="2500" b="0" dirty="0" smtClean="0">
                <a:solidFill>
                  <a:prstClr val="black">
                    <a:lumMod val="85000"/>
                    <a:lumOff val="1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 Пополнение </a:t>
            </a:r>
            <a:r>
              <a:rPr lang="ru-RU" altLang="ru-RU" sz="2500" b="0" dirty="0">
                <a:solidFill>
                  <a:prstClr val="black">
                    <a:lumMod val="85000"/>
                    <a:lumOff val="1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обновление </a:t>
            </a:r>
            <a:r>
              <a:rPr lang="ru-RU" altLang="ru-RU" sz="2500" i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информационной ресурсной базы</a:t>
            </a:r>
            <a:r>
              <a:rPr lang="ru-RU" altLang="ru-RU" sz="2500" b="0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500" b="0" dirty="0">
                <a:solidFill>
                  <a:prstClr val="black">
                    <a:lumMod val="85000"/>
                    <a:lumOff val="1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библиотек.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35397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Углы">
  <a:themeElements>
    <a:clrScheme name="Углы">
      <a:dk1>
        <a:srgbClr val="000000"/>
      </a:dk1>
      <a:lt1>
        <a:srgbClr val="FFFFFF"/>
      </a:lt1>
      <a:dk2>
        <a:srgbClr val="434342"/>
      </a:dk2>
      <a:lt2>
        <a:srgbClr val="CDD7D9"/>
      </a:lt2>
      <a:accent1>
        <a:srgbClr val="797B7E"/>
      </a:accent1>
      <a:accent2>
        <a:srgbClr val="F96A1B"/>
      </a:accent2>
      <a:accent3>
        <a:srgbClr val="08A1D9"/>
      </a:accent3>
      <a:accent4>
        <a:srgbClr val="7C984A"/>
      </a:accent4>
      <a:accent5>
        <a:srgbClr val="C2AD8D"/>
      </a:accent5>
      <a:accent6>
        <a:srgbClr val="506E94"/>
      </a:accent6>
      <a:hlink>
        <a:srgbClr val="5F5F5F"/>
      </a:hlink>
      <a:folHlink>
        <a:srgbClr val="969696"/>
      </a:folHlink>
    </a:clrScheme>
    <a:fontScheme name="Углы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Углы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0400000"/>
            </a:lightRig>
          </a:scene3d>
          <a:sp3d contourW="6350">
            <a:bevelT w="41275" h="19050" prst="angle"/>
            <a:contourClr>
              <a:schemeClr val="phClr">
                <a:shade val="25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0000"/>
                <a:shade val="85000"/>
              </a:schemeClr>
              <a:schemeClr val="phClr">
                <a:tint val="95000"/>
                <a:shade val="99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3000"/>
                <a:shade val="85000"/>
              </a:schemeClr>
              <a:schemeClr val="phClr">
                <a:tint val="96000"/>
                <a:shade val="99000"/>
              </a:schemeClr>
            </a:duotone>
          </a:blip>
          <a:tile tx="0" ty="0" sx="90000" sy="9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Angles</Template>
  <TotalTime>446</TotalTime>
  <Words>604</Words>
  <Application>Microsoft Office PowerPoint</Application>
  <PresentationFormat>Экран (4:3)</PresentationFormat>
  <Paragraphs>68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Углы</vt:lpstr>
      <vt:lpstr>БИБЛИОТЕЧНЫЙ ПРОЕКТ</vt:lpstr>
      <vt:lpstr>Определение «инновации»</vt:lpstr>
      <vt:lpstr>Принципиально   значимые характеристики   инновации</vt:lpstr>
      <vt:lpstr>Проект/программа: определения</vt:lpstr>
      <vt:lpstr>Проект: особенности</vt:lpstr>
      <vt:lpstr>Типы проектов </vt:lpstr>
      <vt:lpstr>Типы проектов </vt:lpstr>
      <vt:lpstr>Основные тематические группы</vt:lpstr>
      <vt:lpstr>Основные тематические группы</vt:lpstr>
      <vt:lpstr>Основные тематические группы</vt:lpstr>
      <vt:lpstr>Алгоритм разработки проекта </vt:lpstr>
      <vt:lpstr>Типичные ошибки</vt:lpstr>
      <vt:lpstr>Контакты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БИБЛИОТЕЧНЫЙ ПРОЕКТ</dc:title>
  <dc:creator>User</dc:creator>
  <cp:lastModifiedBy>User</cp:lastModifiedBy>
  <cp:revision>19</cp:revision>
  <dcterms:created xsi:type="dcterms:W3CDTF">2015-03-18T10:55:40Z</dcterms:created>
  <dcterms:modified xsi:type="dcterms:W3CDTF">2015-03-19T12:03:46Z</dcterms:modified>
</cp:coreProperties>
</file>